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9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61" r:id="rId4"/>
    <p:sldId id="276" r:id="rId5"/>
    <p:sldId id="260" r:id="rId6"/>
    <p:sldId id="289" r:id="rId7"/>
    <p:sldId id="293" r:id="rId8"/>
    <p:sldId id="288" r:id="rId9"/>
    <p:sldId id="262" r:id="rId10"/>
    <p:sldId id="275" r:id="rId11"/>
    <p:sldId id="277" r:id="rId12"/>
    <p:sldId id="279" r:id="rId13"/>
    <p:sldId id="269" r:id="rId14"/>
    <p:sldId id="294" r:id="rId15"/>
    <p:sldId id="270" r:id="rId16"/>
    <p:sldId id="280" r:id="rId17"/>
    <p:sldId id="281" r:id="rId18"/>
    <p:sldId id="282" r:id="rId19"/>
    <p:sldId id="284" r:id="rId20"/>
    <p:sldId id="285" r:id="rId21"/>
    <p:sldId id="28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6433" autoAdjust="0"/>
  </p:normalViewPr>
  <p:slideViewPr>
    <p:cSldViewPr snapToGrid="0" showGuides="1">
      <p:cViewPr varScale="1">
        <p:scale>
          <a:sx n="64" d="100"/>
          <a:sy n="64" d="100"/>
        </p:scale>
        <p:origin x="1180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91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85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3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B.2.1 – TOTAL FINAL THERMAL 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63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01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2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I.1.1 – GREENHOUSE GAS EMISSIONS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I.1.1 – GREENHOUSE GAS EMISSIONS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41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2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29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41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88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I.1.1 – GREENHOUSE GAS EMISSIONS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19910"/>
            <a:ext cx="8229600" cy="4932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5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SCTOOL </a:t>
            </a:r>
            <a:r>
              <a:rPr lang="en-US" sz="1200" dirty="0"/>
              <a:t>– </a:t>
            </a:r>
            <a:r>
              <a:rPr lang="en-US" sz="1200" dirty="0" smtClean="0"/>
              <a:t>CITY</a:t>
            </a:r>
            <a:r>
              <a:rPr lang="en-US" sz="1200" baseline="0" dirty="0" smtClean="0"/>
              <a:t> </a:t>
            </a:r>
            <a:r>
              <a:rPr lang="en-US" sz="1200" dirty="0" smtClean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62" r:id="rId8"/>
    <p:sldLayoutId id="2147483665" r:id="rId9"/>
    <p:sldLayoutId id="2147483667" r:id="rId10"/>
    <p:sldLayoutId id="2147483669" r:id="rId11"/>
    <p:sldLayoutId id="2147483670" r:id="rId12"/>
    <p:sldLayoutId id="2147483671" r:id="rId13"/>
    <p:sldLayoutId id="2147483672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9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2.png"/><Relationship Id="rId7" Type="http://schemas.openxmlformats.org/officeDocument/2006/relationships/image" Target="../media/image25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jp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5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</a:t>
            </a:r>
            <a:r>
              <a:rPr lang="el-GR" sz="3200" dirty="0" smtClean="0"/>
              <a:t>C</a:t>
            </a:r>
            <a:r>
              <a:rPr lang="it-IT" sz="3200" dirty="0" smtClean="0"/>
              <a:t>Tool </a:t>
            </a:r>
            <a:r>
              <a:rPr lang="it-IT" sz="3200" dirty="0"/>
              <a:t>– </a:t>
            </a:r>
            <a:r>
              <a:rPr lang="el-GR" sz="3200" dirty="0" smtClean="0"/>
              <a:t>City</a:t>
            </a:r>
            <a:r>
              <a:rPr lang="it-IT" sz="3200" dirty="0" smtClean="0"/>
              <a:t> </a:t>
            </a:r>
            <a:r>
              <a:rPr lang="it-IT" sz="3200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36431"/>
            <a:ext cx="8289235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buNone/>
            </a:pPr>
            <a:r>
              <a:rPr lang="en-GB" sz="2000" dirty="0" smtClean="0"/>
              <a:t>Minimise </a:t>
            </a:r>
            <a:r>
              <a:rPr lang="en-GB" sz="2000" dirty="0"/>
              <a:t>the total greenhouse gas emissions from all activities within </a:t>
            </a:r>
            <a:r>
              <a:rPr lang="en-GB" sz="2000" dirty="0" smtClean="0"/>
              <a:t>a city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pic>
        <p:nvPicPr>
          <p:cNvPr id="10242" name="Picture 2" descr="https://cdn-images-1.medium.com/max/1600/0*p98OsFkIeqG3M5es.jpg">
            <a:extLst>
              <a:ext uri="{FF2B5EF4-FFF2-40B4-BE49-F238E27FC236}">
                <a16:creationId xmlns:a16="http://schemas.microsoft.com/office/drawing/2014/main" id="{04EC2570-545B-44C7-847A-A4DCD4059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424" y="2886075"/>
            <a:ext cx="442629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elated image">
            <a:extLst>
              <a:ext uri="{FF2B5EF4-FFF2-40B4-BE49-F238E27FC236}">
                <a16:creationId xmlns:a16="http://schemas.microsoft.com/office/drawing/2014/main" id="{8D823FF8-EB4A-4935-A38C-82E43CF82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86075"/>
            <a:ext cx="376822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3340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41471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GB" dirty="0" smtClean="0"/>
              <a:t>End-use </a:t>
            </a:r>
            <a:r>
              <a:rPr lang="en-GB" dirty="0"/>
              <a:t>sectors include :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dirty="0"/>
              <a:t>residential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dirty="0"/>
              <a:t>commercial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dirty="0"/>
              <a:t>industrial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dirty="0"/>
              <a:t>transportation 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dirty="0"/>
              <a:t>other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BOUNDARY </a:t>
            </a: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SCOPE</a:t>
            </a: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32610" y="1519246"/>
            <a:ext cx="8174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the </a:t>
            </a:r>
            <a:r>
              <a:rPr lang="el-GR" sz="2400" dirty="0" smtClean="0"/>
              <a:t>whole city as well as </a:t>
            </a:r>
            <a:r>
              <a:rPr lang="en-US" sz="2400" dirty="0" smtClean="0"/>
              <a:t>indirect </a:t>
            </a:r>
            <a:r>
              <a:rPr lang="en-US" sz="2400" dirty="0"/>
              <a:t>emissions outside city boundaries.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26025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33883"/>
            <a:ext cx="8777025" cy="4648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calculation steps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following:</a:t>
            </a:r>
            <a:r>
              <a:rPr lang="en-US" sz="2000" dirty="0"/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Calculate the </a:t>
            </a:r>
            <a:r>
              <a:rPr lang="en-GB" sz="2000" b="1" dirty="0"/>
              <a:t>total </a:t>
            </a:r>
            <a:r>
              <a:rPr lang="en-GB" sz="2000" b="1" dirty="0" smtClean="0"/>
              <a:t>annual final </a:t>
            </a:r>
            <a:r>
              <a:rPr lang="en-GB" sz="2000" b="1" dirty="0"/>
              <a:t>energy consumption </a:t>
            </a:r>
            <a:r>
              <a:rPr lang="en-GB" sz="2000" b="1" dirty="0" smtClean="0"/>
              <a:t>per energy source, </a:t>
            </a:r>
            <a:r>
              <a:rPr lang="en-GB" sz="2000" dirty="0"/>
              <a:t>by all activities within the </a:t>
            </a:r>
            <a:r>
              <a:rPr lang="en-GB" sz="2000" dirty="0" smtClean="0"/>
              <a:t>city, </a:t>
            </a:r>
            <a:r>
              <a:rPr lang="en-GB" sz="2000" b="1" dirty="0" smtClean="0"/>
              <a:t>[MWh]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GB" sz="2000" dirty="0" smtClean="0"/>
              <a:t>Calculate </a:t>
            </a:r>
            <a:r>
              <a:rPr lang="en-GB" sz="2000" dirty="0"/>
              <a:t>the </a:t>
            </a:r>
            <a:r>
              <a:rPr lang="en-GB" sz="2000" b="1" dirty="0"/>
              <a:t>total amount of greenhouse gases</a:t>
            </a:r>
            <a:r>
              <a:rPr lang="en-GB" sz="2000" dirty="0"/>
              <a:t> generated over a calendar year by all activities within the </a:t>
            </a:r>
            <a:r>
              <a:rPr lang="en-GB" sz="2000" dirty="0" smtClean="0"/>
              <a:t>city</a:t>
            </a:r>
            <a:r>
              <a:rPr lang="en-GB" sz="2000" dirty="0"/>
              <a:t>, including indirect emissions outside city </a:t>
            </a:r>
            <a:r>
              <a:rPr lang="en-GB" sz="2000" dirty="0" smtClean="0"/>
              <a:t>boundaries, </a:t>
            </a:r>
            <a:r>
              <a:rPr lang="en-GB" sz="2000" dirty="0"/>
              <a:t>using </a:t>
            </a:r>
            <a:r>
              <a:rPr lang="en-GB" sz="2000" dirty="0" smtClean="0"/>
              <a:t>national global </a:t>
            </a:r>
            <a:r>
              <a:rPr lang="en-GB" sz="2000" dirty="0"/>
              <a:t>warming </a:t>
            </a:r>
            <a:r>
              <a:rPr lang="en-GB" sz="2000" dirty="0" smtClean="0"/>
              <a:t>potential for each energy source, [</a:t>
            </a:r>
            <a:r>
              <a:rPr lang="en-US" sz="2000" dirty="0" smtClean="0"/>
              <a:t>t</a:t>
            </a:r>
            <a:r>
              <a:rPr lang="hr-HR" sz="2000" dirty="0" smtClean="0"/>
              <a:t> </a:t>
            </a:r>
            <a:r>
              <a:rPr lang="hr-HR" sz="2000" dirty="0"/>
              <a:t>CO</a:t>
            </a:r>
            <a:r>
              <a:rPr lang="hr-HR" sz="2000" baseline="-25000" dirty="0"/>
              <a:t>2</a:t>
            </a:r>
            <a:r>
              <a:rPr lang="hr-HR" sz="2000" dirty="0"/>
              <a:t> eq</a:t>
            </a:r>
            <a:r>
              <a:rPr lang="en-GB" sz="2000" dirty="0"/>
              <a:t>]</a:t>
            </a:r>
            <a:endParaRPr lang="en-GB" sz="2000" dirty="0" smtClean="0"/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GB" sz="2000" dirty="0" smtClean="0"/>
              <a:t>Calculate the </a:t>
            </a:r>
            <a:r>
              <a:rPr lang="en-GB" sz="2000" b="1" dirty="0" smtClean="0"/>
              <a:t>t</a:t>
            </a:r>
            <a:r>
              <a:rPr lang="el-GR" sz="2000" b="1" dirty="0" err="1" smtClean="0"/>
              <a:t>otal</a:t>
            </a:r>
            <a:r>
              <a:rPr lang="el-GR" sz="2000" b="1" dirty="0" smtClean="0"/>
              <a:t> </a:t>
            </a:r>
            <a:r>
              <a:rPr lang="el-GR" sz="2000" b="1" dirty="0" err="1" smtClean="0"/>
              <a:t>population</a:t>
            </a:r>
            <a:r>
              <a:rPr lang="el-GR" sz="2000" b="1" dirty="0" smtClean="0"/>
              <a:t> of the </a:t>
            </a:r>
            <a:r>
              <a:rPr lang="el-GR" sz="2000" b="1" dirty="0" err="1" smtClean="0"/>
              <a:t>city</a:t>
            </a:r>
            <a:r>
              <a:rPr lang="el-GR" sz="2000" dirty="0" smtClean="0"/>
              <a:t>, [</a:t>
            </a:r>
            <a:r>
              <a:rPr lang="el-GR" sz="2000" dirty="0" err="1" smtClean="0"/>
              <a:t>inhabitants</a:t>
            </a:r>
            <a:r>
              <a:rPr lang="el-GR" sz="2000" dirty="0" smtClean="0"/>
              <a:t>]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2000" dirty="0" smtClean="0"/>
              <a:t>Calculate </a:t>
            </a:r>
            <a:r>
              <a:rPr lang="en-US" sz="2000" dirty="0"/>
              <a:t>the indicator’s value as</a:t>
            </a:r>
            <a:r>
              <a:rPr lang="el-GR" sz="2000" dirty="0"/>
              <a:t> the </a:t>
            </a:r>
            <a:r>
              <a:rPr lang="el-GR" sz="2000" b="1" dirty="0" err="1"/>
              <a:t>ratio</a:t>
            </a:r>
            <a:r>
              <a:rPr lang="el-GR" sz="2000" b="1" dirty="0"/>
              <a:t> of the </a:t>
            </a:r>
            <a:r>
              <a:rPr lang="en-US" sz="2000" b="1" dirty="0"/>
              <a:t>total </a:t>
            </a:r>
            <a:r>
              <a:rPr lang="en-GB" sz="2000" b="1" dirty="0"/>
              <a:t>amount of greenhouse gases</a:t>
            </a:r>
            <a:r>
              <a:rPr lang="en-GB" sz="2000" dirty="0"/>
              <a:t> </a:t>
            </a:r>
            <a:r>
              <a:rPr lang="el-GR" sz="2000" dirty="0">
                <a:solidFill>
                  <a:srgbClr val="1A965E"/>
                </a:solidFill>
              </a:rPr>
              <a:t>(</a:t>
            </a:r>
            <a:r>
              <a:rPr lang="el-GR" sz="2000" dirty="0" err="1">
                <a:solidFill>
                  <a:srgbClr val="1A965E"/>
                </a:solidFill>
              </a:rPr>
              <a:t>step</a:t>
            </a:r>
            <a:r>
              <a:rPr lang="el-GR" sz="2000" dirty="0">
                <a:solidFill>
                  <a:srgbClr val="1A965E"/>
                </a:solidFill>
              </a:rPr>
              <a:t> </a:t>
            </a:r>
            <a:r>
              <a:rPr lang="en-GB" sz="2000" dirty="0" smtClean="0">
                <a:solidFill>
                  <a:srgbClr val="1A965E"/>
                </a:solidFill>
              </a:rPr>
              <a:t>2</a:t>
            </a:r>
            <a:r>
              <a:rPr lang="el-GR" sz="2000" dirty="0" smtClean="0">
                <a:solidFill>
                  <a:srgbClr val="1A965E"/>
                </a:solidFill>
              </a:rPr>
              <a:t>) </a:t>
            </a:r>
            <a:r>
              <a:rPr lang="el-GR" sz="2000" dirty="0" err="1"/>
              <a:t>to</a:t>
            </a:r>
            <a:r>
              <a:rPr lang="el-GR" sz="2000" dirty="0"/>
              <a:t> </a:t>
            </a:r>
            <a:r>
              <a:rPr lang="en-US" sz="2000" dirty="0"/>
              <a:t>the </a:t>
            </a:r>
            <a:r>
              <a:rPr lang="en-US" sz="2000" b="1" dirty="0"/>
              <a:t>total population of the city</a:t>
            </a:r>
            <a:r>
              <a:rPr lang="el-GR" sz="2000" b="1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1A965E"/>
                </a:solidFill>
              </a:rPr>
              <a:t>(step </a:t>
            </a:r>
            <a:r>
              <a:rPr lang="en-GB" sz="2000" dirty="0" smtClean="0">
                <a:solidFill>
                  <a:srgbClr val="1A965E"/>
                </a:solidFill>
              </a:rPr>
              <a:t>3</a:t>
            </a:r>
            <a:r>
              <a:rPr lang="en-US" sz="2000" dirty="0" smtClean="0">
                <a:solidFill>
                  <a:srgbClr val="1A965E"/>
                </a:solidFill>
              </a:rPr>
              <a:t>)</a:t>
            </a:r>
            <a:r>
              <a:rPr lang="el-GR" sz="2000" dirty="0"/>
              <a:t>, </a:t>
            </a:r>
            <a:r>
              <a:rPr lang="en-US" sz="2000" dirty="0"/>
              <a:t>[t</a:t>
            </a:r>
            <a:r>
              <a:rPr lang="hr-HR" sz="2000" dirty="0"/>
              <a:t> CO</a:t>
            </a:r>
            <a:r>
              <a:rPr lang="hr-HR" sz="2000" baseline="-25000" dirty="0"/>
              <a:t>2</a:t>
            </a:r>
            <a:r>
              <a:rPr lang="hr-HR" sz="2000" dirty="0"/>
              <a:t>eq </a:t>
            </a:r>
            <a:r>
              <a:rPr lang="el-GR" sz="2000" dirty="0"/>
              <a:t>/</a:t>
            </a:r>
            <a:r>
              <a:rPr lang="en-US" sz="2000" dirty="0"/>
              <a:t>inhabitant] </a:t>
            </a:r>
            <a:endParaRPr lang="el-GR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85" y="5194032"/>
            <a:ext cx="1842389" cy="12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859485" y="5775103"/>
            <a:ext cx="2106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hr-H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</a:t>
            </a:r>
            <a:r>
              <a:rPr lang="hr-HR" b="1" u="sng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hr-H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eq./</a:t>
            </a:r>
            <a:r>
              <a:rPr 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inhabidant</a:t>
            </a:r>
            <a:endParaRPr 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3929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2A2C3486-62A4-4367-992A-29B62E678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96077D-12DA-4A28-A972-035B680B7410}"/>
              </a:ext>
            </a:extLst>
          </p:cNvPr>
          <p:cNvSpPr/>
          <p:nvPr/>
        </p:nvSpPr>
        <p:spPr>
          <a:xfrm>
            <a:off x="387219" y="1273727"/>
            <a:ext cx="858781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5288" indent="-395288">
              <a:spcAft>
                <a:spcPts val="600"/>
              </a:spcAft>
            </a:pPr>
            <a:r>
              <a:rPr lang="en-US" sz="2000" b="1" dirty="0"/>
              <a:t>ISO 37120</a:t>
            </a:r>
            <a:r>
              <a:rPr lang="en-US" sz="2000" dirty="0"/>
              <a:t>, Second edition 2018-07, “Sustainable cities and communities — Indicators for city services and quality of life</a:t>
            </a:r>
            <a:r>
              <a:rPr lang="en-US" sz="2000" dirty="0" smtClean="0"/>
              <a:t>”</a:t>
            </a:r>
          </a:p>
          <a:p>
            <a:pPr marL="395288" indent="-395288">
              <a:spcAft>
                <a:spcPts val="600"/>
              </a:spcAft>
            </a:pPr>
            <a:r>
              <a:rPr lang="en-US" sz="2000" b="1" dirty="0"/>
              <a:t>United for Smart Sustainable Cities</a:t>
            </a:r>
            <a:r>
              <a:rPr lang="en-US" sz="2000" dirty="0"/>
              <a:t> (U4SSC) - Collection Methodology for Key Performance Indicators for Smart Sustainable Cities</a:t>
            </a:r>
          </a:p>
          <a:p>
            <a:pPr marL="395288" lvl="0" indent="-395288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 smtClean="0"/>
              <a:t>ISO </a:t>
            </a:r>
            <a:r>
              <a:rPr lang="en-US" sz="2000" b="1" dirty="0"/>
              <a:t>14067</a:t>
            </a:r>
            <a:r>
              <a:rPr lang="en-US" sz="2000" dirty="0"/>
              <a:t>:2013 - Greenhouse gases -- Carbon footprint of products -- Requirements and guidelines for quantification and communication. Geneva: International Organization for Standardization.</a:t>
            </a:r>
          </a:p>
          <a:p>
            <a:pPr marL="395288" lvl="0" indent="-395288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 smtClean="0"/>
              <a:t>ISO </a:t>
            </a:r>
            <a:r>
              <a:rPr lang="en-US" sz="2000" b="1" dirty="0"/>
              <a:t>14040</a:t>
            </a:r>
            <a:r>
              <a:rPr lang="en-US" sz="2000" dirty="0"/>
              <a:t>:2006 - Environmental management -- Life cycle assessment -- Principles and framework. Geneva: International Organization for Standardization.</a:t>
            </a:r>
          </a:p>
          <a:p>
            <a:pPr marL="395288" indent="-395288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 smtClean="0"/>
              <a:t>Directive </a:t>
            </a:r>
            <a:r>
              <a:rPr lang="en-US" sz="2000" b="1" dirty="0"/>
              <a:t>(EU) 2015/652 </a:t>
            </a:r>
            <a:r>
              <a:rPr lang="en-US" sz="2000" dirty="0"/>
              <a:t>laying down calculation methods and reporting requirements pursuant to Directive 98/70/EC of the European Parliament and of the Council relating to the quality of petrol and diesel fuels.</a:t>
            </a:r>
            <a:r>
              <a:rPr lang="el-GR" sz="2000" dirty="0"/>
              <a:t> </a:t>
            </a:r>
            <a:r>
              <a:rPr lang="en-US" sz="2000" dirty="0"/>
              <a:t>https://eur-lex.europa.eu/legal-content/EL/TXT/PDF/?uri=CELEX:32015L0652&amp;from=EN</a:t>
            </a:r>
            <a:r>
              <a:rPr lang="el-GR" sz="2000" dirty="0"/>
              <a:t> </a:t>
            </a: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1ED255A9-57B6-4594-9BDF-5B4A71987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220" y="903833"/>
            <a:ext cx="8229600" cy="5144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</p:spTree>
    <p:extLst>
      <p:ext uri="{BB962C8B-B14F-4D97-AF65-F5344CB8AC3E}">
        <p14:creationId xmlns:p14="http://schemas.microsoft.com/office/powerpoint/2010/main" val="3633981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2A2C3486-62A4-4367-992A-29B62E678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96077D-12DA-4A28-A972-035B680B7410}"/>
              </a:ext>
            </a:extLst>
          </p:cNvPr>
          <p:cNvSpPr/>
          <p:nvPr/>
        </p:nvSpPr>
        <p:spPr>
          <a:xfrm>
            <a:off x="387220" y="1418254"/>
            <a:ext cx="849497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5288" indent="-395288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 smtClean="0"/>
              <a:t>IPCC</a:t>
            </a:r>
            <a:r>
              <a:rPr lang="en-US" sz="2000" dirty="0"/>
              <a:t>: 2014. Fifth Assessment Report of the Intergovernmental Panel on Climate Change. Geneva, Switzerland.</a:t>
            </a:r>
            <a:r>
              <a:rPr lang="el-GR" sz="2000" dirty="0"/>
              <a:t> </a:t>
            </a:r>
            <a:r>
              <a:rPr lang="en-US" sz="2000" dirty="0"/>
              <a:t>https://www.ipcc.ch/report/ar5/syr/</a:t>
            </a:r>
            <a:r>
              <a:rPr lang="el-GR" sz="2000" dirty="0"/>
              <a:t> </a:t>
            </a:r>
            <a:endParaRPr lang="en-US" sz="2000" dirty="0"/>
          </a:p>
          <a:p>
            <a:pPr marL="395288" indent="-395288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 smtClean="0"/>
              <a:t>JRC</a:t>
            </a:r>
            <a:r>
              <a:rPr lang="en-US" sz="2000" dirty="0"/>
              <a:t>: 2013. How to develop a sustainable energy action plan (SEAP) in the Southern Mediterranean Partner Countries, JRC88817. Joint Research Centre, European Commission.</a:t>
            </a:r>
            <a:r>
              <a:rPr lang="el-GR" sz="2000" dirty="0"/>
              <a:t> </a:t>
            </a:r>
            <a:r>
              <a:rPr lang="en-US" sz="2000" dirty="0"/>
              <a:t>http://publications.jrc.ec.europa.eu/repository/handle/JRC88817</a:t>
            </a:r>
            <a:r>
              <a:rPr lang="el-GR" sz="2000" dirty="0"/>
              <a:t> 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1ED255A9-57B6-4594-9BDF-5B4A71987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220" y="903833"/>
            <a:ext cx="8229600" cy="5144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</p:spTree>
    <p:extLst>
      <p:ext uri="{BB962C8B-B14F-4D97-AF65-F5344CB8AC3E}">
        <p14:creationId xmlns:p14="http://schemas.microsoft.com/office/powerpoint/2010/main" val="2374314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EXAMPLE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8846"/>
            <a:ext cx="2133600" cy="309154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9608C45-B686-460B-B8B1-D9069BA42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526799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>
                <a:cs typeface="Calibri" panose="020F0502020204030204" pitchFamily="34" charset="0"/>
              </a:rPr>
              <a:t>A small city has total surface area of 13.1 square kilometers and 72500 citizens. The energy consumption for all sectors is available per energy source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total emissions of CO</a:t>
              </a:r>
              <a:r>
                <a:rPr lang="en-US" sz="2000" b="1" baseline="-25000" dirty="0"/>
                <a:t>2</a:t>
              </a:r>
              <a:r>
                <a:rPr lang="en-US" sz="2000" b="1" dirty="0"/>
                <a:t> eq. </a:t>
              </a:r>
              <a:r>
                <a:rPr lang="en-US" sz="2000" b="1" dirty="0" smtClean="0"/>
                <a:t>of the city per inhabitant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40319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10" name="Rectangle 9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953832"/>
              </p:ext>
            </p:extLst>
          </p:nvPr>
        </p:nvGraphicFramePr>
        <p:xfrm>
          <a:off x="1107600" y="1401489"/>
          <a:ext cx="6928800" cy="457327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52000">
                  <a:extLst>
                    <a:ext uri="{9D8B030D-6E8A-4147-A177-3AD203B41FA5}">
                      <a16:colId xmlns:a16="http://schemas.microsoft.com/office/drawing/2014/main" val="379270761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55450485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97191713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24389179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935969409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Consumption (MWh)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5838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Electricity 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Fuel Oil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Natural gas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Gasoline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00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buildings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2457.4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3423.2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2876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Schools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947.2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1887.8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621359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Nurseries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216.0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278.99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60389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Residential buildings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119664.5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154224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110646.9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1517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Non-Residential buildings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184417.3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21096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99556.56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3149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vehicles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2276.7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725.4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440.7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379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Private vehicles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463888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28870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transport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3152.94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2474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lighting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18219.5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53363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325921.9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193534.6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216340.3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464328.7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06899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9235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207" y="4829388"/>
            <a:ext cx="2392145" cy="1581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 dirty="0"/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I.1.1 – GREENHOUSE GAS EMISSIONS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57103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7621" y="1104014"/>
            <a:ext cx="79996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US" sz="2000" b="1" dirty="0"/>
              <a:t>total </a:t>
            </a:r>
            <a:r>
              <a:rPr lang="en-GB" sz="2000" b="1" dirty="0"/>
              <a:t>emissions of CO</a:t>
            </a:r>
            <a:r>
              <a:rPr lang="en-GB" sz="2000" b="1" baseline="-25000" dirty="0"/>
              <a:t>2</a:t>
            </a:r>
            <a:r>
              <a:rPr lang="en-GB" sz="2000" b="1" dirty="0"/>
              <a:t> eq. </a:t>
            </a:r>
            <a:r>
              <a:rPr lang="en-US" sz="2000" b="1" dirty="0" smtClean="0"/>
              <a:t>per </a:t>
            </a:r>
            <a:r>
              <a:rPr lang="en-US" sz="2000" b="1" dirty="0"/>
              <a:t>energy </a:t>
            </a:r>
            <a:r>
              <a:rPr lang="en-US" sz="2000" b="1" dirty="0" smtClean="0"/>
              <a:t>source</a:t>
            </a:r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7590" y="2416382"/>
            <a:ext cx="91287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74713">
              <a:spcAft>
                <a:spcPts val="600"/>
              </a:spcAft>
              <a:tabLst>
                <a:tab pos="1431925" algn="l"/>
              </a:tabLst>
            </a:pPr>
            <a:r>
              <a:rPr lang="en-US" sz="2000" dirty="0" smtClean="0">
                <a:cs typeface="Calibri" panose="020F0502020204030204" pitchFamily="34" charset="0"/>
              </a:rPr>
              <a:t>Natural gas	[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 smtClean="0">
                <a:cs typeface="Calibri" panose="020F0502020204030204" pitchFamily="34" charset="0"/>
              </a:rPr>
              <a:t>216340.3 MWh </a:t>
            </a:r>
            <a:r>
              <a:rPr lang="en-US" sz="2000" dirty="0"/>
              <a:t>x </a:t>
            </a:r>
            <a:r>
              <a:rPr lang="en-US" sz="2000" dirty="0" smtClean="0"/>
              <a:t>237 </a:t>
            </a:r>
            <a:r>
              <a:rPr lang="en-US" sz="2000" dirty="0"/>
              <a:t>kgCO</a:t>
            </a:r>
            <a:r>
              <a:rPr lang="en-US" sz="2000" baseline="-25000" dirty="0"/>
              <a:t>2</a:t>
            </a:r>
            <a:r>
              <a:rPr lang="en-US" sz="2000" dirty="0"/>
              <a:t> eq./MWh</a:t>
            </a:r>
            <a:r>
              <a:rPr lang="en-US" sz="2000" dirty="0">
                <a:cs typeface="Calibri" panose="020F0502020204030204" pitchFamily="34" charset="0"/>
              </a:rPr>
              <a:t> </a:t>
            </a:r>
            <a:r>
              <a:rPr lang="el-GR" sz="2000" dirty="0">
                <a:cs typeface="Calibri" panose="020F0502020204030204" pitchFamily="34" charset="0"/>
              </a:rPr>
              <a:t>)</a:t>
            </a:r>
            <a:r>
              <a:rPr lang="en-GB" sz="2000" dirty="0">
                <a:cs typeface="Calibri" panose="020F0502020204030204" pitchFamily="34" charset="0"/>
              </a:rPr>
              <a:t>/1000000]</a:t>
            </a:r>
            <a:r>
              <a:rPr lang="el-GR" sz="2000" dirty="0">
                <a:cs typeface="Calibri" panose="020F0502020204030204" pitchFamily="34" charset="0"/>
              </a:rPr>
              <a:t> </a:t>
            </a:r>
            <a:r>
              <a:rPr lang="en-GB" sz="2000" dirty="0" smtClean="0">
                <a:cs typeface="Calibri" panose="020F0502020204030204" pitchFamily="34" charset="0"/>
              </a:rPr>
              <a:t>	</a:t>
            </a:r>
            <a:r>
              <a:rPr lang="el-GR" sz="2000" dirty="0" smtClean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51.3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/>
              <a:t>tCO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  <a:r>
              <a:rPr lang="en-US" sz="2000" dirty="0" err="1"/>
              <a:t>eq</a:t>
            </a:r>
            <a:r>
              <a:rPr lang="en-US" sz="2000" dirty="0"/>
              <a:t> </a:t>
            </a:r>
            <a:endParaRPr lang="el-GR" sz="2000" baseline="300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027286" y="3784769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30" name="Rectangle 29"/>
          <p:cNvSpPr/>
          <p:nvPr/>
        </p:nvSpPr>
        <p:spPr>
          <a:xfrm>
            <a:off x="257094" y="3983203"/>
            <a:ext cx="77403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Total </a:t>
            </a:r>
            <a:r>
              <a:rPr lang="el-GR" sz="2000" b="1" dirty="0" err="1"/>
              <a:t>population</a:t>
            </a:r>
            <a:r>
              <a:rPr lang="el-GR" sz="2000" b="1" dirty="0"/>
              <a:t> of the </a:t>
            </a:r>
            <a:r>
              <a:rPr lang="en-US" sz="2000" dirty="0"/>
              <a:t>the city</a:t>
            </a:r>
            <a:r>
              <a:rPr lang="en-US" sz="2000" dirty="0">
                <a:cs typeface="Calibri" panose="020F0502020204030204" pitchFamily="34" charset="0"/>
              </a:rPr>
              <a:t> : </a:t>
            </a:r>
            <a:r>
              <a:rPr lang="en-US" sz="2000" b="1" dirty="0">
                <a:cs typeface="Calibri" panose="020F0502020204030204" pitchFamily="34" charset="0"/>
              </a:rPr>
              <a:t>72500 </a:t>
            </a:r>
            <a:r>
              <a:rPr lang="el-GR" sz="2000" dirty="0">
                <a:cs typeface="Calibri" panose="020F0502020204030204" pitchFamily="34" charset="0"/>
              </a:rPr>
              <a:t> </a:t>
            </a:r>
            <a:r>
              <a:rPr lang="en-US" sz="2000" dirty="0">
                <a:cs typeface="Calibri" panose="020F0502020204030204" pitchFamily="34" charset="0"/>
              </a:rPr>
              <a:t>inhabitants</a:t>
            </a:r>
            <a:endParaRPr lang="el-GR" sz="2000" baseline="-25000" dirty="0">
              <a:cs typeface="Calibri" panose="020F050202020403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57590" y="1960253"/>
            <a:ext cx="87360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00088">
              <a:spcAft>
                <a:spcPts val="600"/>
              </a:spcAft>
            </a:pPr>
            <a:r>
              <a:rPr lang="en-US" sz="2000" dirty="0" smtClean="0">
                <a:cs typeface="Calibri" panose="020F0502020204030204" pitchFamily="34" charset="0"/>
              </a:rPr>
              <a:t>Fuel oil 	[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 smtClean="0">
                <a:cs typeface="Calibri" panose="020F0502020204030204" pitchFamily="34" charset="0"/>
              </a:rPr>
              <a:t>193534.6 MWh </a:t>
            </a:r>
            <a:r>
              <a:rPr lang="en-US" sz="2000" dirty="0" smtClean="0"/>
              <a:t>x 305 kgCO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eq./MWh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l-GR" sz="2000" dirty="0" smtClean="0">
                <a:cs typeface="Calibri" panose="020F0502020204030204" pitchFamily="34" charset="0"/>
              </a:rPr>
              <a:t>)</a:t>
            </a:r>
            <a:r>
              <a:rPr lang="en-GB" sz="2000" dirty="0" smtClean="0">
                <a:cs typeface="Calibri" panose="020F0502020204030204" pitchFamily="34" charset="0"/>
              </a:rPr>
              <a:t>/1000000]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GB" sz="2000" dirty="0" smtClean="0">
                <a:cs typeface="Calibri" panose="020F0502020204030204" pitchFamily="34" charset="0"/>
              </a:rPr>
              <a:t>	</a:t>
            </a:r>
            <a:r>
              <a:rPr lang="el-GR" sz="2000" dirty="0" smtClean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59.0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/>
              <a:t>tCO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eq </a:t>
            </a:r>
            <a:endParaRPr lang="el-GR" sz="2000" baseline="30000" dirty="0">
              <a:cs typeface="Calibri" panose="020F050202020403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57590" y="2872511"/>
            <a:ext cx="91047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00088">
              <a:spcAft>
                <a:spcPts val="600"/>
              </a:spcAft>
            </a:pPr>
            <a:r>
              <a:rPr lang="en-US" sz="2000" dirty="0" smtClean="0">
                <a:cs typeface="Calibri" panose="020F0502020204030204" pitchFamily="34" charset="0"/>
              </a:rPr>
              <a:t>Gasoline	[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 smtClean="0">
                <a:cs typeface="Calibri" panose="020F0502020204030204" pitchFamily="34" charset="0"/>
              </a:rPr>
              <a:t>464328.7 MWh </a:t>
            </a:r>
            <a:r>
              <a:rPr lang="en-US" sz="2000" dirty="0" smtClean="0"/>
              <a:t>x 299 kgCO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eq./MWh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l-GR" sz="2000" dirty="0" smtClean="0">
                <a:cs typeface="Calibri" panose="020F0502020204030204" pitchFamily="34" charset="0"/>
              </a:rPr>
              <a:t>)</a:t>
            </a:r>
            <a:r>
              <a:rPr lang="en-GB" sz="2000" dirty="0" smtClean="0">
                <a:cs typeface="Calibri" panose="020F0502020204030204" pitchFamily="34" charset="0"/>
              </a:rPr>
              <a:t>/1000000]</a:t>
            </a:r>
            <a:r>
              <a:rPr lang="el-GR" sz="2000" dirty="0" smtClean="0">
                <a:cs typeface="Calibri" panose="020F0502020204030204" pitchFamily="34" charset="0"/>
              </a:rPr>
              <a:t> </a:t>
            </a:r>
            <a:r>
              <a:rPr lang="en-GB" sz="2000" dirty="0" smtClean="0">
                <a:cs typeface="Calibri" panose="020F0502020204030204" pitchFamily="34" charset="0"/>
              </a:rPr>
              <a:t>	</a:t>
            </a:r>
            <a:r>
              <a:rPr lang="el-GR" sz="2000" dirty="0" smtClean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138.8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/>
              <a:t>tCO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eq </a:t>
            </a:r>
            <a:endParaRPr lang="el-GR" sz="2000" baseline="30000" dirty="0"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7590" y="1504124"/>
            <a:ext cx="88764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00088">
              <a:spcAft>
                <a:spcPts val="600"/>
              </a:spcAft>
            </a:pPr>
            <a:r>
              <a:rPr lang="en-US" sz="2000" dirty="0" smtClean="0">
                <a:cs typeface="Calibri" panose="020F0502020204030204" pitchFamily="34" charset="0"/>
              </a:rPr>
              <a:t>Electricity	[</a:t>
            </a:r>
            <a:r>
              <a:rPr lang="el-GR" sz="2000" dirty="0" smtClean="0">
                <a:cs typeface="Calibri" panose="020F0502020204030204" pitchFamily="34" charset="0"/>
              </a:rPr>
              <a:t>(</a:t>
            </a:r>
            <a:r>
              <a:rPr lang="en-US" sz="2000" dirty="0" smtClean="0">
                <a:cs typeface="Calibri" panose="020F0502020204030204" pitchFamily="34" charset="0"/>
              </a:rPr>
              <a:t>325921.9 MWh </a:t>
            </a:r>
            <a:r>
              <a:rPr lang="en-US" sz="2000" dirty="0"/>
              <a:t>x </a:t>
            </a:r>
            <a:r>
              <a:rPr lang="en-US" sz="2000" dirty="0" smtClean="0"/>
              <a:t>1167 </a:t>
            </a:r>
            <a:r>
              <a:rPr lang="en-US" sz="2000" dirty="0"/>
              <a:t>kgCO</a:t>
            </a:r>
            <a:r>
              <a:rPr lang="en-US" sz="2000" baseline="-25000" dirty="0"/>
              <a:t>2</a:t>
            </a:r>
            <a:r>
              <a:rPr lang="en-US" sz="2000" dirty="0"/>
              <a:t> eq</a:t>
            </a:r>
            <a:r>
              <a:rPr lang="en-US" sz="2000" dirty="0" smtClean="0"/>
              <a:t>./MWh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l-GR" sz="2000" dirty="0" smtClean="0">
                <a:cs typeface="Calibri" panose="020F0502020204030204" pitchFamily="34" charset="0"/>
              </a:rPr>
              <a:t>)</a:t>
            </a:r>
            <a:r>
              <a:rPr lang="en-GB" sz="2000" dirty="0" smtClean="0">
                <a:cs typeface="Calibri" panose="020F0502020204030204" pitchFamily="34" charset="0"/>
              </a:rPr>
              <a:t>/1000000]</a:t>
            </a:r>
            <a:r>
              <a:rPr lang="en-GB" sz="2000" dirty="0">
                <a:cs typeface="Calibri" panose="020F0502020204030204" pitchFamily="34" charset="0"/>
              </a:rPr>
              <a:t>	</a:t>
            </a:r>
            <a:r>
              <a:rPr lang="el-GR" sz="2000" dirty="0" smtClean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380.4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/>
              <a:t>tCO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eq </a:t>
            </a:r>
            <a:endParaRPr lang="el-GR" sz="2000" baseline="30000" dirty="0">
              <a:cs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027286" y="4420366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31" name="Rectangle 30"/>
          <p:cNvSpPr/>
          <p:nvPr/>
        </p:nvSpPr>
        <p:spPr>
          <a:xfrm>
            <a:off x="257094" y="4512820"/>
            <a:ext cx="79082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total </a:t>
            </a:r>
            <a:r>
              <a:rPr lang="en-US" sz="2000" b="1" dirty="0" smtClean="0"/>
              <a:t>CO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</a:t>
            </a:r>
            <a:r>
              <a:rPr lang="en-US" sz="2000" b="1" dirty="0"/>
              <a:t>eq. emissions </a:t>
            </a:r>
            <a:r>
              <a:rPr lang="en-US" sz="2000" b="1" dirty="0" smtClean="0"/>
              <a:t>per inhabitant</a:t>
            </a:r>
            <a:endParaRPr lang="en-US" sz="2000" b="1" dirty="0"/>
          </a:p>
        </p:txBody>
      </p:sp>
      <p:grpSp>
        <p:nvGrpSpPr>
          <p:cNvPr id="34" name="Group 33"/>
          <p:cNvGrpSpPr/>
          <p:nvPr/>
        </p:nvGrpSpPr>
        <p:grpSpPr>
          <a:xfrm>
            <a:off x="951056" y="4912930"/>
            <a:ext cx="7634710" cy="1451122"/>
            <a:chOff x="1057193" y="4877535"/>
            <a:chExt cx="7634710" cy="1451122"/>
          </a:xfrm>
        </p:grpSpPr>
        <p:sp>
          <p:nvSpPr>
            <p:cNvPr id="35" name="Rectangle 34"/>
            <p:cNvSpPr/>
            <p:nvPr/>
          </p:nvSpPr>
          <p:spPr>
            <a:xfrm>
              <a:off x="3546509" y="4974726"/>
              <a:ext cx="213375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/>
                <a:t>Total number of inhabitants</a:t>
              </a:r>
              <a:endParaRPr lang="en-US" sz="1600" b="1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103158" y="5568053"/>
              <a:ext cx="16812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629.5 tCO</a:t>
              </a:r>
              <a:r>
                <a:rPr lang="en-US" sz="2000" u="sng" baseline="-25000" dirty="0" smtClean="0"/>
                <a:t>2</a:t>
              </a:r>
              <a:r>
                <a:rPr lang="en-US" sz="2000" u="sng" dirty="0" smtClean="0"/>
                <a:t> </a:t>
              </a:r>
              <a:r>
                <a:rPr lang="en-US" sz="2000" u="sng" dirty="0" err="1"/>
                <a:t>eq</a:t>
              </a:r>
              <a:r>
                <a:rPr lang="en-US" sz="2000" u="sng" dirty="0"/>
                <a:t> 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22196" y="5306443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378942" y="530644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1057193" y="4877535"/>
              <a:ext cx="2043245" cy="666351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Total </a:t>
              </a:r>
              <a:r>
                <a:rPr lang="en-US" b="1" dirty="0"/>
                <a:t>CO</a:t>
              </a:r>
              <a:r>
                <a:rPr lang="en-US" b="1" baseline="-25000" dirty="0"/>
                <a:t>2</a:t>
              </a:r>
              <a:r>
                <a:rPr lang="en-US" b="1" dirty="0"/>
                <a:t> eq. emissions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314788" y="5568053"/>
              <a:ext cx="20642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/>
                <a:t>72500 inhabitants</a:t>
              </a:r>
              <a:endParaRPr lang="en-US" sz="2000" u="sng" baseline="30000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731105" y="5374550"/>
              <a:ext cx="2960798" cy="954107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/>
              <a:r>
                <a:rPr lang="en-US" sz="2800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0.009                         tCO</a:t>
              </a:r>
              <a:r>
                <a:rPr lang="en-US" sz="2800" u="sng" baseline="-25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US" sz="2800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2800" u="sng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eq</a:t>
              </a:r>
              <a:r>
                <a:rPr lang="en-US" sz="2800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/inhabitant</a:t>
              </a:r>
              <a:endParaRPr lang="en-US" sz="2800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257094" y="3303066"/>
            <a:ext cx="88764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74713">
              <a:spcAft>
                <a:spcPts val="600"/>
              </a:spcAft>
            </a:pPr>
            <a:r>
              <a:rPr lang="en-US" sz="2000" b="1" dirty="0" smtClean="0">
                <a:cs typeface="Calibri" panose="020F0502020204030204" pitchFamily="34" charset="0"/>
              </a:rPr>
              <a:t>Total      	     						   	</a:t>
            </a:r>
            <a:r>
              <a:rPr lang="el-GR" sz="2000" dirty="0" smtClean="0">
                <a:cs typeface="Calibri" panose="020F0502020204030204" pitchFamily="34" charset="0"/>
              </a:rPr>
              <a:t>= </a:t>
            </a:r>
            <a:r>
              <a:rPr lang="en-US" sz="2000" b="1" dirty="0" smtClean="0">
                <a:cs typeface="Calibri" panose="020F0502020204030204" pitchFamily="34" charset="0"/>
              </a:rPr>
              <a:t>629.5</a:t>
            </a:r>
            <a:r>
              <a:rPr lang="el-GR" sz="2000" b="1" dirty="0" smtClean="0">
                <a:cs typeface="Calibri" panose="020F0502020204030204" pitchFamily="34" charset="0"/>
              </a:rPr>
              <a:t> </a:t>
            </a:r>
            <a:r>
              <a:rPr lang="en-US" sz="2000" dirty="0" smtClean="0"/>
              <a:t>tCO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q </a:t>
            </a:r>
            <a:endParaRPr lang="el-GR" sz="2000" baseline="300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243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EXERCISE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20677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E8782EB5-65DC-4235-A7A9-C154DFA5D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518827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494355"/>
              </p:ext>
            </p:extLst>
          </p:nvPr>
        </p:nvGraphicFramePr>
        <p:xfrm>
          <a:off x="487326" y="1504863"/>
          <a:ext cx="8169348" cy="1645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I.1.1 – GREENHOUSE GAS EMISSIONS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I. CLIMATE CHANGE: Mitigation and Adaptation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I.1 Climate Change Mitigation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I.1.1 – GREENHOUSE GAS EMISSIONS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8678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4AF1D7-81F2-4979-A031-F86EB45F35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962" y="3290886"/>
            <a:ext cx="2856076" cy="2856076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5283520" y="5917733"/>
            <a:ext cx="386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1" dirty="0" smtClean="0"/>
              <a:t>See also I</a:t>
            </a:r>
            <a:r>
              <a:rPr lang="el-GR" i="1" dirty="0" smtClean="0"/>
              <a:t>.1.</a:t>
            </a:r>
            <a:r>
              <a:rPr lang="en-US" i="1" dirty="0" smtClean="0"/>
              <a:t>1</a:t>
            </a:r>
            <a:r>
              <a:rPr lang="el-GR" i="1" dirty="0" smtClean="0"/>
              <a:t> </a:t>
            </a:r>
            <a:r>
              <a:rPr lang="en-US" i="1" dirty="0" smtClean="0"/>
              <a:t>of Neighborhood Scale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/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2200" smtClean="0">
                <a:cs typeface="Calibri" panose="020F0502020204030204" pitchFamily="34" charset="0"/>
              </a:rPr>
              <a:t>A small city has total surface area of </a:t>
            </a:r>
            <a:r>
              <a:rPr lang="el-GR" sz="2200" smtClean="0">
                <a:cs typeface="Calibri" panose="020F0502020204030204" pitchFamily="34" charset="0"/>
              </a:rPr>
              <a:t>10</a:t>
            </a:r>
            <a:r>
              <a:rPr lang="en-US" sz="2200" smtClean="0">
                <a:cs typeface="Calibri" panose="020F0502020204030204" pitchFamily="34" charset="0"/>
              </a:rPr>
              <a:t>.</a:t>
            </a:r>
            <a:r>
              <a:rPr lang="el-GR" sz="2200" smtClean="0">
                <a:cs typeface="Calibri" panose="020F0502020204030204" pitchFamily="34" charset="0"/>
              </a:rPr>
              <a:t>4</a:t>
            </a:r>
            <a:r>
              <a:rPr lang="en-US" sz="2200" smtClean="0">
                <a:cs typeface="Calibri" panose="020F0502020204030204" pitchFamily="34" charset="0"/>
              </a:rPr>
              <a:t> square kilometers and </a:t>
            </a:r>
            <a:r>
              <a:rPr lang="el-GR" sz="2200" smtClean="0">
                <a:cs typeface="Calibri" panose="020F0502020204030204" pitchFamily="34" charset="0"/>
              </a:rPr>
              <a:t>44</a:t>
            </a:r>
            <a:r>
              <a:rPr lang="en-US" sz="2200" smtClean="0">
                <a:cs typeface="Calibri" panose="020F0502020204030204" pitchFamily="34" charset="0"/>
              </a:rPr>
              <a:t>500 citizens. The final energy consumption for all sectors is available per energy source</a:t>
            </a:r>
            <a:endParaRPr lang="en-US" sz="2200" dirty="0">
              <a:cs typeface="Calibri" panose="020F0502020204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3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total emissions of CO</a:t>
              </a:r>
              <a:r>
                <a:rPr lang="en-US" sz="2000" b="1" baseline="-25000" dirty="0"/>
                <a:t>2</a:t>
              </a:r>
              <a:r>
                <a:rPr lang="en-US" sz="2000" b="1" dirty="0"/>
                <a:t> eq. </a:t>
              </a:r>
              <a:r>
                <a:rPr lang="en-US" sz="2000" b="1" dirty="0" smtClean="0"/>
                <a:t>of the city per inhabitant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53922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565191"/>
              </p:ext>
            </p:extLst>
          </p:nvPr>
        </p:nvGraphicFramePr>
        <p:xfrm>
          <a:off x="755999" y="1527957"/>
          <a:ext cx="7632001" cy="35839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60265">
                  <a:extLst>
                    <a:ext uri="{9D8B030D-6E8A-4147-A177-3AD203B41FA5}">
                      <a16:colId xmlns:a16="http://schemas.microsoft.com/office/drawing/2014/main" val="3792707615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554504854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1971917135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2243891796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3935969409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Consumption (MWh)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5838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Electricity 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Fuel Oil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Natural gas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Gasoline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00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buildings &amp; infrastructures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2876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Residential buildings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86984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34878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23171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1517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Non-Residential buildings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65042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3149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vehicles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1902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379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Private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&amp;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Commercial</a:t>
                      </a:r>
                      <a:r>
                        <a:rPr lang="el-G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vehicles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101654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141702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28870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transport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2474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 lighting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4654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37068899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06617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BFE4253E-EB03-45DB-849E-A8BF3553D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GB" sz="2000" dirty="0" smtClean="0"/>
              <a:t>The </a:t>
            </a:r>
            <a:r>
              <a:rPr lang="en-GB" sz="2000" dirty="0"/>
              <a:t>greenhouse gas emissions from all activities within the city are an indicator of the adverse contribution the city is making to climate change</a:t>
            </a:r>
            <a:r>
              <a:rPr lang="en-GB" sz="2000" dirty="0" smtClean="0"/>
              <a:t>.</a:t>
            </a:r>
          </a:p>
          <a:p>
            <a:pPr marL="0" indent="0" algn="just">
              <a:buNone/>
            </a:pP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>The </a:t>
            </a:r>
            <a:r>
              <a:rPr lang="en-US" sz="2000" dirty="0"/>
              <a:t>Global Warming Potential (GWP) was developed to allow for the comparison of the impact on global warming caused by different </a:t>
            </a:r>
            <a:r>
              <a:rPr lang="en-US" sz="2000" dirty="0" smtClean="0"/>
              <a:t>gases (</a:t>
            </a:r>
            <a:r>
              <a:rPr lang="en-US" sz="2000" dirty="0"/>
              <a:t>such as </a:t>
            </a:r>
            <a:r>
              <a:rPr lang="en-US" sz="2000" dirty="0" smtClean="0"/>
              <a:t>carbon dioxide, methane</a:t>
            </a:r>
            <a:r>
              <a:rPr lang="en-US" sz="2000" dirty="0"/>
              <a:t>, nitrous oxide, or </a:t>
            </a:r>
            <a:r>
              <a:rPr lang="en-US" sz="2000" dirty="0" smtClean="0"/>
              <a:t>chlorofluorocarbons). It </a:t>
            </a:r>
            <a:r>
              <a:rPr lang="en-US" sz="2000" dirty="0"/>
              <a:t>is a measure of how much energy the emissions of 1 ton of a gas will absorb over a given period of </a:t>
            </a:r>
            <a:r>
              <a:rPr lang="en-US" sz="2000" dirty="0" smtClean="0"/>
              <a:t>time, </a:t>
            </a:r>
            <a:r>
              <a:rPr lang="en-US" sz="2000" dirty="0"/>
              <a:t>relative to the emissions of 1 ton of carbon dioxide (CO</a:t>
            </a:r>
            <a:r>
              <a:rPr lang="en-US" sz="2000" baseline="-25000" dirty="0"/>
              <a:t>2</a:t>
            </a:r>
            <a:r>
              <a:rPr lang="en-US" sz="2000" dirty="0" smtClean="0"/>
              <a:t>)</a:t>
            </a:r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r>
              <a:rPr lang="en-US" sz="2000" dirty="0" smtClean="0"/>
              <a:t>A </a:t>
            </a:r>
            <a:r>
              <a:rPr lang="en-US" sz="2000" dirty="0"/>
              <a:t>higher GWP means a larger warming effect </a:t>
            </a: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>in </a:t>
            </a:r>
            <a:r>
              <a:rPr lang="en-US" sz="2000" dirty="0"/>
              <a:t>that period of time (usually 100 years).</a:t>
            </a:r>
            <a:endParaRPr lang="it-IT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637" y="4342803"/>
            <a:ext cx="3078163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1940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BFE4253E-EB03-45DB-849E-A8BF3553D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2000" dirty="0"/>
              <a:t>A carbon dioxide equivalent or CO</a:t>
            </a:r>
            <a:r>
              <a:rPr lang="en-US" sz="2000" baseline="-25000" dirty="0"/>
              <a:t>2</a:t>
            </a:r>
            <a:r>
              <a:rPr lang="en-US" sz="2000" dirty="0"/>
              <a:t> equivalent (CO2-eq) is a metric measure used </a:t>
            </a:r>
            <a:r>
              <a:rPr lang="en-US" sz="2000" dirty="0" smtClean="0"/>
              <a:t>to </a:t>
            </a:r>
            <a:r>
              <a:rPr lang="en-US" sz="2000" dirty="0"/>
              <a:t>compare the </a:t>
            </a:r>
            <a:r>
              <a:rPr lang="en-US" sz="2000" dirty="0" smtClean="0"/>
              <a:t>emissions </a:t>
            </a:r>
            <a:r>
              <a:rPr lang="en-US" sz="2000" dirty="0"/>
              <a:t>from various greenhouse gases on the basis of their global-warming potential (GWP</a:t>
            </a:r>
            <a:r>
              <a:rPr lang="en-US" sz="2000" dirty="0" smtClean="0"/>
              <a:t>), by converting the </a:t>
            </a:r>
            <a:r>
              <a:rPr lang="en-US" sz="2000" dirty="0"/>
              <a:t>amounts of other gases </a:t>
            </a:r>
            <a:r>
              <a:rPr lang="en-US" sz="2000" dirty="0" smtClean="0"/>
              <a:t>to the </a:t>
            </a:r>
            <a:r>
              <a:rPr lang="en-US" sz="2000" dirty="0"/>
              <a:t>equivalent amount of carbon dioxide with the same global warming </a:t>
            </a:r>
            <a:r>
              <a:rPr lang="en-US" sz="2000" dirty="0" smtClean="0"/>
              <a:t>potential. </a:t>
            </a:r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endParaRPr lang="it-IT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3486274" y="3172366"/>
            <a:ext cx="5200526" cy="3048586"/>
            <a:chOff x="2185926" y="2831878"/>
            <a:chExt cx="5200526" cy="3048586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926" y="2831878"/>
              <a:ext cx="5200526" cy="2796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2470067" y="5634243"/>
              <a:ext cx="8402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Source: IPCC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11318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432"/>
            <a:ext cx="8229600" cy="7114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990816" y="1925395"/>
            <a:ext cx="3695984" cy="3353577"/>
            <a:chOff x="5207174" y="2345001"/>
            <a:chExt cx="3695984" cy="3353577"/>
          </a:xfrm>
        </p:grpSpPr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7174" y="2345001"/>
              <a:ext cx="3695984" cy="3353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5325" y="4129618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6970" y="4725719"/>
              <a:ext cx="608279" cy="49609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0071" y="3471891"/>
              <a:ext cx="608279" cy="49609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220370" y="1925396"/>
            <a:ext cx="4770446" cy="3536814"/>
            <a:chOff x="436728" y="2345002"/>
            <a:chExt cx="4770446" cy="3536814"/>
          </a:xfrm>
        </p:grpSpPr>
        <p:pic>
          <p:nvPicPr>
            <p:cNvPr id="15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728" y="2345002"/>
              <a:ext cx="4639691" cy="3536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Pentagon 15"/>
            <p:cNvSpPr/>
            <p:nvPr/>
          </p:nvSpPr>
          <p:spPr>
            <a:xfrm rot="16200000" flipH="1" flipV="1">
              <a:off x="3086711" y="4266414"/>
              <a:ext cx="369332" cy="235730"/>
            </a:xfrm>
            <a:prstGeom prst="homePlat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pic>
          <p:nvPicPr>
            <p:cNvPr id="17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6913" y="2740249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1315347" y="4186539"/>
              <a:ext cx="2286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b="1" dirty="0" smtClean="0">
                  <a:solidFill>
                    <a:srgbClr val="336699"/>
                  </a:solidFill>
                </a:rPr>
                <a:t>-22% </a:t>
              </a:r>
            </a:p>
            <a:p>
              <a:pPr algn="r"/>
              <a:r>
                <a:rPr lang="en-US" b="1" dirty="0">
                  <a:solidFill>
                    <a:srgbClr val="336699"/>
                  </a:solidFill>
                </a:rPr>
                <a:t>-</a:t>
              </a:r>
              <a:r>
                <a:rPr lang="en-US" b="1" dirty="0" smtClean="0">
                  <a:solidFill>
                    <a:srgbClr val="336699"/>
                  </a:solidFill>
                </a:rPr>
                <a:t>1265 mil ton CO</a:t>
              </a:r>
              <a:r>
                <a:rPr lang="en-US" b="1" baseline="-25000" dirty="0" smtClean="0">
                  <a:solidFill>
                    <a:srgbClr val="336699"/>
                  </a:solidFill>
                </a:rPr>
                <a:t>2</a:t>
              </a:r>
              <a:r>
                <a:rPr lang="en-US" b="1" dirty="0" smtClean="0">
                  <a:solidFill>
                    <a:srgbClr val="336699"/>
                  </a:solidFill>
                </a:rPr>
                <a:t> eq.</a:t>
              </a:r>
              <a:endParaRPr lang="en-US" b="1" dirty="0">
                <a:solidFill>
                  <a:srgbClr val="336699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26971" y="4780831"/>
              <a:ext cx="1680203" cy="338554"/>
            </a:xfrm>
            <a:prstGeom prst="rect">
              <a:avLst/>
            </a:prstGeom>
          </p:spPr>
          <p:txBody>
            <a:bodyPr wrap="square" rIns="0">
              <a:spAutoFit/>
            </a:bodyPr>
            <a:lstStyle/>
            <a:p>
              <a:r>
                <a:rPr lang="en-US" sz="1600" b="1" dirty="0" smtClean="0">
                  <a:solidFill>
                    <a:srgbClr val="FF99FF"/>
                  </a:solidFill>
                </a:rPr>
                <a:t>-20%              -40%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5761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432"/>
            <a:ext cx="8229600" cy="7114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Total GHG emissions (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kt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of CO</a:t>
            </a:r>
            <a:r>
              <a:rPr lang="en-US" sz="24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eq)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0000" y="5374994"/>
            <a:ext cx="87325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Source: The World Bank. World Development Indicators https</a:t>
            </a:r>
            <a:r>
              <a:rPr lang="en-US" sz="1000" dirty="0"/>
              <a:t>://</a:t>
            </a:r>
            <a:r>
              <a:rPr lang="en-US" sz="1000" dirty="0" smtClean="0"/>
              <a:t>databank.worldbank.org/reports.aspx?source=2&amp;series=EN.ATM.GHGT.KT.CE&amp;country=MEA</a:t>
            </a:r>
            <a:endParaRPr lang="en-US" sz="1000" dirty="0"/>
          </a:p>
          <a:p>
            <a:endParaRPr lang="el-GR" sz="1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1909763"/>
            <a:ext cx="8604000" cy="271085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144896" y="4618868"/>
            <a:ext cx="854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Europe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65751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432"/>
            <a:ext cx="8229600" cy="7114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Total GHG emissions (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kt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of CO</a:t>
            </a:r>
            <a:r>
              <a:rPr lang="en-US" sz="24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eq)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8153" y="5376011"/>
            <a:ext cx="8727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/>
              <a:t>Source</a:t>
            </a:r>
            <a:r>
              <a:rPr lang="en-US" sz="1000" dirty="0" smtClean="0"/>
              <a:t>: The World Bank. World Development Indicators https</a:t>
            </a:r>
            <a:r>
              <a:rPr lang="en-US" sz="1000" dirty="0"/>
              <a:t>://</a:t>
            </a:r>
            <a:r>
              <a:rPr lang="en-US" sz="1000" dirty="0" smtClean="0"/>
              <a:t>databank.worldbank.org/reports.aspx?source=2&amp;series=EN.ATM.GHGT.KT.CE&amp;country=MEA</a:t>
            </a:r>
          </a:p>
          <a:p>
            <a:endParaRPr lang="el-GR" sz="1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68" y="2031856"/>
            <a:ext cx="8604000" cy="255378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62097" y="4756505"/>
            <a:ext cx="2744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Middle East &amp; North Africa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87344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3FB9C90-E77D-4A2E-8CB5-A88C0ABB3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432"/>
            <a:ext cx="8229600" cy="7114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Total GHG emissions (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kt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of CO</a:t>
            </a:r>
            <a:r>
              <a:rPr lang="en-US" sz="24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eq)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63597" y="5476876"/>
            <a:ext cx="8641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/>
              <a:t>Source</a:t>
            </a:r>
            <a:r>
              <a:rPr lang="en-US" sz="1000" dirty="0" smtClean="0"/>
              <a:t>: The World Bank. World Development Indicators https</a:t>
            </a:r>
            <a:r>
              <a:rPr lang="en-US" sz="1000" dirty="0"/>
              <a:t>://</a:t>
            </a:r>
            <a:r>
              <a:rPr lang="en-US" sz="1000" dirty="0" smtClean="0"/>
              <a:t>databank.worldbank.org/reports.aspx?source=2&amp;series=EN.ATM.GHGT.KT.CE&amp;country=MEA</a:t>
            </a:r>
          </a:p>
          <a:p>
            <a:endParaRPr lang="el-GR" sz="1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532239" y="1807017"/>
            <a:ext cx="7143750" cy="3429000"/>
            <a:chOff x="691896" y="1566812"/>
            <a:chExt cx="7143750" cy="3429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896" y="1566812"/>
              <a:ext cx="7143750" cy="3429000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1262164" y="4347494"/>
              <a:ext cx="6403770" cy="369332"/>
              <a:chOff x="1262164" y="4347494"/>
              <a:chExt cx="6403770" cy="369332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262164" y="4347494"/>
                <a:ext cx="61264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Italy</a:t>
                </a:r>
                <a:endParaRPr lang="en-GB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268005" y="4347494"/>
                <a:ext cx="91744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Greece</a:t>
                </a:r>
                <a:endParaRPr lang="en-GB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369668" y="4347494"/>
                <a:ext cx="96676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Spain</a:t>
                </a:r>
                <a:endParaRPr lang="en-GB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520652" y="4347494"/>
                <a:ext cx="86612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Jordan</a:t>
                </a:r>
                <a:endParaRPr lang="en-GB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588982" y="4347494"/>
                <a:ext cx="10086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Lebanon</a:t>
                </a:r>
                <a:endParaRPr lang="en-GB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799808" y="4347494"/>
                <a:ext cx="86612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Tunisia</a:t>
                </a:r>
                <a:endParaRPr lang="en-GB" dirty="0"/>
              </a:p>
            </p:txBody>
          </p:sp>
        </p:grp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2212" y="1893907"/>
            <a:ext cx="432000" cy="432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2042" y="1893907"/>
            <a:ext cx="432000" cy="432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9023" y="1893907"/>
            <a:ext cx="432000" cy="432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7218" y="1893907"/>
            <a:ext cx="432000" cy="432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9021" y="1893907"/>
            <a:ext cx="432000" cy="432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7214" y="1893907"/>
            <a:ext cx="43200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126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06366C1F-2EA8-490D-9930-8BF509515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4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32721"/>
              </p:ext>
            </p:extLst>
          </p:nvPr>
        </p:nvGraphicFramePr>
        <p:xfrm>
          <a:off x="457200" y="2142006"/>
          <a:ext cx="8229600" cy="2108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42620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amount of greenhouse gases (equivalent carbon dioxide units) generated over a calendar year for all sectors, divided by the current city population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kern="1200" baseline="0" dirty="0" smtClean="0"/>
                        <a:t>t</a:t>
                      </a:r>
                      <a:r>
                        <a:rPr lang="hr-HR" sz="1800" u="none" strike="noStrike" kern="1200" baseline="0" dirty="0" smtClean="0"/>
                        <a:t> </a:t>
                      </a:r>
                      <a:r>
                        <a:rPr lang="hr-HR" sz="1800" u="none" strike="noStrike" kern="1200" baseline="0" dirty="0"/>
                        <a:t>CO</a:t>
                      </a:r>
                      <a:r>
                        <a:rPr lang="hr-HR" sz="1800" u="none" strike="noStrike" kern="1200" baseline="-25000" dirty="0"/>
                        <a:t>2</a:t>
                      </a:r>
                      <a:r>
                        <a:rPr lang="hr-HR" sz="1800" u="none" strike="noStrike" kern="1200" baseline="0" dirty="0"/>
                        <a:t> eq</a:t>
                      </a:r>
                      <a:r>
                        <a:rPr lang="hr-HR" sz="1800" u="none" strike="noStrike" kern="1200" baseline="0" dirty="0" smtClean="0"/>
                        <a:t>./</a:t>
                      </a:r>
                      <a:r>
                        <a:rPr lang="en-US" sz="1800" u="none" strike="noStrike" kern="1200" baseline="0" dirty="0" err="1" smtClean="0"/>
                        <a:t>inhabidant</a:t>
                      </a:r>
                      <a:endParaRPr lang="en-US" sz="1800" kern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Estimation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loud Callout 7"/>
          <p:cNvSpPr/>
          <p:nvPr/>
        </p:nvSpPr>
        <p:spPr>
          <a:xfrm>
            <a:off x="7562454" y="4461248"/>
            <a:ext cx="1092751" cy="938221"/>
          </a:xfrm>
          <a:prstGeom prst="cloudCallout">
            <a:avLst>
              <a:gd name="adj1" fmla="val -13005"/>
              <a:gd name="adj2" fmla="val 11065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GHG</a:t>
            </a:r>
            <a:endParaRPr lang="en-US" sz="2000" b="1" dirty="0"/>
          </a:p>
        </p:txBody>
      </p:sp>
      <p:sp>
        <p:nvSpPr>
          <p:cNvPr id="2" name="Rectangle 1"/>
          <p:cNvSpPr/>
          <p:nvPr/>
        </p:nvSpPr>
        <p:spPr>
          <a:xfrm>
            <a:off x="1028700" y="4662074"/>
            <a:ext cx="6502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Greenhouse </a:t>
            </a:r>
            <a:r>
              <a:rPr lang="en-US" dirty="0"/>
              <a:t>gas emissions from all activities within the </a:t>
            </a:r>
            <a:r>
              <a:rPr lang="en-US" dirty="0" smtClean="0"/>
              <a:t>city, </a:t>
            </a:r>
            <a:r>
              <a:rPr lang="en-US" dirty="0"/>
              <a:t>including indirect emissions outside city boundaries</a:t>
            </a:r>
            <a:endParaRPr lang="el-GR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66207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79554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AD8AEF9-216C-44BC-B7D8-35D148C36064}"/>
</file>

<file path=customXml/itemProps2.xml><?xml version="1.0" encoding="utf-8"?>
<ds:datastoreItem xmlns:ds="http://schemas.openxmlformats.org/officeDocument/2006/customXml" ds:itemID="{DA003A46-1AF1-46E8-99C0-AF49AA50CE7A}"/>
</file>

<file path=customXml/itemProps3.xml><?xml version="1.0" encoding="utf-8"?>
<ds:datastoreItem xmlns:ds="http://schemas.openxmlformats.org/officeDocument/2006/customXml" ds:itemID="{3196D7FD-190C-4A12-9C87-E8307DEDB83F}"/>
</file>

<file path=docProps/app.xml><?xml version="1.0" encoding="utf-8"?>
<Properties xmlns="http://schemas.openxmlformats.org/officeDocument/2006/extended-properties" xmlns:vt="http://schemas.openxmlformats.org/officeDocument/2006/docPropsVTypes">
  <TotalTime>19452</TotalTime>
  <Words>905</Words>
  <Application>Microsoft Office PowerPoint</Application>
  <PresentationFormat>On-screen Show (4:3)</PresentationFormat>
  <Paragraphs>221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Arial Narrow</vt:lpstr>
      <vt:lpstr>Calibri</vt:lpstr>
      <vt:lpstr>Courier New</vt:lpstr>
      <vt:lpstr>Symbol</vt:lpstr>
      <vt:lpstr>Times New Roman</vt:lpstr>
      <vt:lpstr>Wingdings</vt:lpstr>
      <vt:lpstr>Larissa</vt:lpstr>
      <vt:lpstr>PowerPoint Presentation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  <vt:lpstr>I.1.1 – GREENHOUSE GAS EMISSIONS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348</cp:revision>
  <dcterms:created xsi:type="dcterms:W3CDTF">2017-01-09T10:20:00Z</dcterms:created>
  <dcterms:modified xsi:type="dcterms:W3CDTF">2022-12-22T09:18:32Z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